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1.svg" ContentType="image/svg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3" r:id="rId7"/>
    <p:sldId id="259" r:id="rId8"/>
    <p:sldId id="260" r:id="rId9"/>
    <p:sldId id="264" r:id="rId10"/>
    <p:sldId id="261" r:id="rId11"/>
    <p:sldId id="262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5" name="Google Shape;5;n"/>
          <p:cNvSpPr/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</a:fld>
            <a:endParaRPr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90" name="Google Shape;90;p1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98" name="Google Shape;98;p2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/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04" name="Google Shape;104;g3352f216e9d_0_0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/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04" name="Google Shape;104;g3352f216e9d_0_0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10" name="Google Shape;110;p3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15" name="Google Shape;115;p4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15" name="Google Shape;115;p4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22" name="Google Shape;122;p5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 panose="020F0502020204030204"/>
              <a:buNone/>
            </a:pPr>
          </a:p>
        </p:txBody>
      </p:sp>
      <p:sp>
        <p:nvSpPr>
          <p:cNvPr id="127" name="Google Shape;127;p6:notes"/>
          <p:cNvSpPr/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Заголовок и объект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8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8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Объект с подписью">
  <p:cSld name="OBJECT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2" name="Google Shape;72;p17"/>
          <p:cNvSpPr txBox="1"/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7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Заголовок и вертикальный текст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8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Вертикальный заголовок и текст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9"/>
          <p:cNvSpPr txBox="1"/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19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Пустой слайд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Рисунок с подписью">
  <p:cSld name="PICTURE_WITH_CAPTION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0"/>
          <p:cNvSpPr/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/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10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0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1_Сравнение">
  <p:cSld name="TITLE_AND_BOD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 panose="020F0502020204030204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Два объекта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9"/>
          <p:cNvSpPr txBox="1"/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9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Титульный слайд">
  <p:cSld name="TITLE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2"/>
          <p:cNvSpPr txBox="1"/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6" name="Google Shape;46;p12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Заголовок раздела">
  <p:cSld name="SECTION_HEAD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Сравнение">
  <p:cSld name="TWO_OBJECTS_WITH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/>
        </p:txBody>
      </p:sp>
      <p:sp>
        <p:nvSpPr>
          <p:cNvPr id="58" name="Google Shape;58;p14"/>
          <p:cNvSpPr txBox="1"/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/>
        </p:txBody>
      </p:sp>
      <p:sp>
        <p:nvSpPr>
          <p:cNvPr id="60" name="Google Shape;60;p14"/>
          <p:cNvSpPr txBox="1"/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4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Только заголовок">
  <p:cSld name="TITLE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1" name="Google Shape;11;p7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2" name="Google Shape;12;p7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3" name="Google Shape;13;p7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4" name="Google Shape;14;p7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svg"/><Relationship Id="rId8" Type="http://schemas.openxmlformats.org/officeDocument/2006/relationships/image" Target="../media/image10.svg"/><Relationship Id="rId7" Type="http://schemas.openxmlformats.org/officeDocument/2006/relationships/image" Target="../media/image9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/>
          <p:nvPr>
            <p:ph type="body" idx="1"/>
          </p:nvPr>
        </p:nvPicPr>
        <p:blipFill rotWithShape="1">
          <a:blip r:embed="rId1"/>
          <a:srcRect/>
          <a:stretch>
            <a:fillRect/>
          </a:stretch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290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 panose="020B0604020202020204"/>
              <a:buNone/>
            </a:pPr>
            <a:endParaRPr sz="2200" b="0" i="0" u="none" strike="noStrike" cap="none">
              <a:solidFill>
                <a:srgbClr val="1F3864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 panose="020B0604020202020204"/>
              <a:buNone/>
            </a:pPr>
            <a:r>
              <a:rPr lang="ru-RU" sz="2800" b="1" i="0" u="none" strike="noStrike" cap="none">
                <a:solidFill>
                  <a:schemeClr val="accent2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Тема «</a:t>
            </a:r>
            <a:r>
              <a:rPr lang="en-US" altLang="en-US" sz="2800" b="1" i="0" u="none" strike="noStrike" cap="none">
                <a:solidFill>
                  <a:schemeClr val="accent2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Эффективный</a:t>
            </a:r>
            <a:r>
              <a:rPr lang="en-US" altLang="ru-RU" sz="2800" b="1" i="0" u="none" strike="noStrike" cap="none">
                <a:solidFill>
                  <a:schemeClr val="accent2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n-US" sz="2800" b="1" i="0" u="none" strike="noStrike" cap="none">
                <a:solidFill>
                  <a:schemeClr val="accent2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урок</a:t>
            </a:r>
            <a:r>
              <a:rPr lang="en-US" altLang="ru-RU" sz="2800" b="1" i="0" u="none" strike="noStrike" cap="none">
                <a:solidFill>
                  <a:schemeClr val="accent2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: </a:t>
            </a:r>
            <a:r>
              <a:rPr lang="en-US" altLang="en-US" sz="2800" b="1" i="0" u="none" strike="noStrike" cap="none">
                <a:solidFill>
                  <a:schemeClr val="accent2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практика</a:t>
            </a:r>
            <a:r>
              <a:rPr lang="en-US" altLang="ru-RU" sz="2800" b="1" i="0" u="none" strike="noStrike" cap="none">
                <a:solidFill>
                  <a:schemeClr val="accent2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n-US" sz="2800" b="1" i="0" u="none" strike="noStrike" cap="none">
                <a:solidFill>
                  <a:schemeClr val="accent2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применения</a:t>
            </a:r>
            <a:r>
              <a:rPr lang="en-US" altLang="ru-RU" sz="2800" b="1" i="0" u="none" strike="noStrike" cap="none">
                <a:solidFill>
                  <a:schemeClr val="accent2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n-US" sz="2800" b="1" i="0" u="none" strike="noStrike" cap="none">
                <a:solidFill>
                  <a:schemeClr val="accent2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мнемотехники</a:t>
            </a:r>
            <a:r>
              <a:rPr lang="ru-RU" sz="2800" b="1" i="0" u="none" strike="noStrike" cap="none">
                <a:solidFill>
                  <a:schemeClr val="accent2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»</a:t>
            </a:r>
            <a:endParaRPr lang="ru-RU" sz="2800" b="1" i="0" u="none" strike="noStrike" cap="none">
              <a:solidFill>
                <a:schemeClr val="accent2">
                  <a:lumMod val="50000"/>
                </a:scheme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2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 panose="020B0604020202020204"/>
              <a:buNone/>
            </a:pPr>
            <a:r>
              <a:rPr lang="ru-RU" sz="2800" b="1" i="0" u="none" strike="noStrike" cap="none">
                <a:solidFill>
                  <a:schemeClr val="accent5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Региональный </a:t>
            </a:r>
            <a:r>
              <a:rPr lang="ru-RU" sz="2800" b="1">
                <a:solidFill>
                  <a:schemeClr val="accent5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интенсив</a:t>
            </a:r>
            <a:r>
              <a:rPr lang="ru-RU" sz="2800" b="1" i="0" u="none" strike="noStrike" cap="none">
                <a:solidFill>
                  <a:schemeClr val="accent5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endParaRPr sz="2800" b="1" i="0" u="none" strike="noStrike" cap="none">
              <a:solidFill>
                <a:schemeClr val="accent5">
                  <a:lumMod val="50000"/>
                </a:scheme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 panose="020B0604020202020204"/>
              <a:buNone/>
            </a:pPr>
            <a:r>
              <a:rPr lang="ru-RU" sz="2800" b="1" i="0" u="none" strike="noStrike" cap="none">
                <a:solidFill>
                  <a:schemeClr val="accent5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«</a:t>
            </a:r>
            <a:r>
              <a:rPr lang="ru-RU" sz="2800" b="1">
                <a:solidFill>
                  <a:schemeClr val="accent5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chemeClr val="accent5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»</a:t>
            </a:r>
            <a:endParaRPr lang="ru-RU" sz="2800" b="1" i="0" u="none" strike="noStrike" cap="none">
              <a:solidFill>
                <a:schemeClr val="accent5">
                  <a:lumMod val="50000"/>
                </a:scheme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151630" y="4941570"/>
            <a:ext cx="7900035" cy="1013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ru-RU" sz="2000" b="1" u="none" strike="noStrike" cap="none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ea typeface="Calibri" panose="020F0502020204030204"/>
                <a:cs typeface="Calibri" panose="020F0502020204030204" charset="0"/>
                <a:sym typeface="Calibri" panose="020F0502020204030204"/>
              </a:rPr>
              <a:t>Снигирёва Анастасия Алексеевна</a:t>
            </a:r>
            <a:endParaRPr sz="2000" b="0" u="none" strike="noStrike" cap="none">
              <a:solidFill>
                <a:schemeClr val="accent5">
                  <a:lumMod val="50000"/>
                </a:schemeClr>
              </a:solidFill>
              <a:latin typeface="Calibri" panose="020F0502020204030204" charset="0"/>
              <a:ea typeface="Arial" panose="020B0604020202020204"/>
              <a:cs typeface="Calibri" panose="020F0502020204030204" charset="0"/>
              <a:sym typeface="Arial" panose="020B0604020202020204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ru-RU" sz="2000" b="1" u="none" strike="noStrike" cap="none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ea typeface="Calibri" panose="020F0502020204030204"/>
                <a:cs typeface="Calibri" panose="020F0502020204030204" charset="0"/>
                <a:sym typeface="Calibri" panose="020F0502020204030204"/>
              </a:rPr>
              <a:t>Учитель начальных классов и иностранного (английского) языка</a:t>
            </a:r>
            <a:endParaRPr lang="ru-RU" sz="2000" b="1" u="none" strike="noStrike" cap="none">
              <a:solidFill>
                <a:schemeClr val="accent5">
                  <a:lumMod val="50000"/>
                </a:schemeClr>
              </a:solidFill>
              <a:latin typeface="Calibri" panose="020F0502020204030204" charset="0"/>
              <a:ea typeface="Calibri" panose="020F0502020204030204"/>
              <a:cs typeface="Calibri" panose="020F0502020204030204" charset="0"/>
              <a:sym typeface="Calibri" panose="020F0502020204030204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ru-RU" sz="2000" b="1" u="none" strike="noStrike" cap="none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ea typeface="Calibri" panose="020F0502020204030204"/>
                <a:cs typeface="Calibri" panose="020F0502020204030204" charset="0"/>
                <a:sym typeface="Calibri" panose="020F0502020204030204"/>
              </a:rPr>
              <a:t>МБОУ г.Пушкино «Образовательный комплекс №8» г.о. Пушкинский</a:t>
            </a:r>
            <a:endParaRPr lang="ru-RU" sz="2000" b="1" u="none" strike="noStrike" cap="none">
              <a:solidFill>
                <a:schemeClr val="accent5">
                  <a:lumMod val="50000"/>
                </a:schemeClr>
              </a:solidFill>
              <a:latin typeface="Calibri" panose="020F0502020204030204" charset="0"/>
              <a:ea typeface="Calibri" panose="020F0502020204030204"/>
              <a:cs typeface="Calibri" panose="020F0502020204030204" charset="0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/>
          <p:nvPr>
            <p:ph type="title"/>
          </p:nvPr>
        </p:nvSpPr>
        <p:spPr>
          <a:xfrm>
            <a:off x="2135260" y="158750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3300" b="1">
                <a:solidFill>
                  <a:schemeClr val="accent5">
                    <a:lumMod val="50000"/>
                  </a:schemeClr>
                </a:solidFill>
              </a:rPr>
              <a:t>Краткое описание опыта</a:t>
            </a:r>
            <a:endParaRPr lang="ru-RU" sz="3300" b="1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" name="Google Shape;101;p2"/>
          <p:cNvSpPr txBox="1"/>
          <p:nvPr/>
        </p:nvSpPr>
        <p:spPr>
          <a:xfrm>
            <a:off x="551815" y="3068955"/>
            <a:ext cx="11193780" cy="269684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1">
                <a:solidFill>
                  <a:schemeClr val="bg2">
                    <a:lumMod val="75000"/>
                  </a:schemeClr>
                </a:solidFill>
              </a:rPr>
              <a:t>   </a:t>
            </a: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Задачи</a:t>
            </a:r>
            <a:r>
              <a:rPr lang="ru-RU" sz="2400">
                <a:solidFill>
                  <a:schemeClr val="accent2">
                    <a:lumMod val="50000"/>
                  </a:schemeClr>
                </a:solidFill>
              </a:rPr>
              <a:t>:</a:t>
            </a:r>
            <a:r>
              <a:rPr lang="ru-RU" sz="2400">
                <a:solidFill>
                  <a:schemeClr val="bg2">
                    <a:lumMod val="75000"/>
                  </a:schemeClr>
                </a:solidFill>
              </a:rPr>
              <a:t> </a:t>
            </a:r>
            <a:endParaRPr lang="ru-RU" sz="2400">
              <a:solidFill>
                <a:schemeClr val="bg2">
                  <a:lumMod val="75000"/>
                </a:schemeClr>
              </a:solidFill>
            </a:endParaRPr>
          </a:p>
          <a:p>
            <a:pPr marL="228600" lvl="0" indent="-50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sz="2400">
                <a:solidFill>
                  <a:schemeClr val="accent5">
                    <a:lumMod val="50000"/>
                  </a:schemeClr>
                </a:solidFill>
              </a:rPr>
              <a:t>1.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Раскрыть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теоретические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и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методические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altLang="en-US" sz="2400">
                <a:solidFill>
                  <a:schemeClr val="accent5">
                    <a:lumMod val="50000"/>
                  </a:schemeClr>
                </a:solidFill>
              </a:rPr>
              <a:t>аспекты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применения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мнемотехники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в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начальной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школе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en-US" altLang="ru-RU" sz="2400">
              <a:solidFill>
                <a:schemeClr val="accent5">
                  <a:lumMod val="50000"/>
                </a:schemeClr>
              </a:solidFill>
            </a:endParaRPr>
          </a:p>
          <a:p>
            <a:pPr marL="228600" lvl="0" indent="-50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sz="2400">
                <a:solidFill>
                  <a:schemeClr val="accent5">
                    <a:lumMod val="50000"/>
                  </a:schemeClr>
                </a:solidFill>
              </a:rPr>
              <a:t>2. Продемонстрировать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алгоритм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altLang="en-US" sz="2400">
                <a:solidFill>
                  <a:schemeClr val="accent5">
                    <a:lumMod val="50000"/>
                  </a:schemeClr>
                </a:solidFill>
              </a:rPr>
              <a:t>«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кодирования</a:t>
            </a:r>
            <a:r>
              <a:rPr lang="ru-RU" altLang="en-US" sz="2400">
                <a:solidFill>
                  <a:schemeClr val="accent5">
                    <a:lumMod val="50000"/>
                  </a:schemeClr>
                </a:solidFill>
              </a:rPr>
              <a:t>»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лексики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и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встраивания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altLang="en-US" sz="2400">
                <a:solidFill>
                  <a:schemeClr val="accent5">
                    <a:lumMod val="50000"/>
                  </a:schemeClr>
                </a:solidFill>
              </a:rPr>
              <a:t>одного из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приемов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в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структуру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урока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на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примере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УМК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Spotlight).</a:t>
            </a:r>
            <a:endParaRPr lang="en-US" altLang="ru-RU" sz="2400">
              <a:solidFill>
                <a:schemeClr val="accent5">
                  <a:lumMod val="50000"/>
                </a:schemeClr>
              </a:solidFill>
            </a:endParaRPr>
          </a:p>
          <a:p>
            <a:pPr marL="228600" lvl="0" indent="-50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>
                <a:solidFill>
                  <a:schemeClr val="accent5">
                    <a:lumMod val="50000"/>
                  </a:schemeClr>
                </a:solidFill>
              </a:rPr>
              <a:t>3. </a:t>
            </a:r>
            <a:r>
              <a:rPr lang="ru-RU" altLang="en-US" sz="2400">
                <a:solidFill>
                  <a:schemeClr val="accent5">
                    <a:lumMod val="50000"/>
                  </a:schemeClr>
                </a:solidFill>
              </a:rPr>
              <a:t>Поделиться наработанными </a:t>
            </a:r>
            <a:r>
              <a:rPr lang="ru-RU" sz="2400">
                <a:solidFill>
                  <a:schemeClr val="accent5">
                    <a:lumMod val="50000"/>
                  </a:schemeClr>
                </a:solidFill>
              </a:rPr>
              <a:t>материалами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которые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могут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быть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использованы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коллегами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в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профессиональной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деятельности</a:t>
            </a:r>
            <a:r>
              <a:rPr lang="ru-RU" altLang="en-US" sz="240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altLang="en-US" sz="240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623570" y="1484630"/>
            <a:ext cx="115119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    Цель:</a:t>
            </a:r>
            <a:r>
              <a:rPr lang="ru-RU" altLang="en-US" sz="2400"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о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бобщ</a:t>
            </a:r>
            <a:r>
              <a:rPr lang="ru-RU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ить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и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представ</a:t>
            </a:r>
            <a:r>
              <a:rPr lang="ru-RU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ить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эффективн</a:t>
            </a:r>
            <a:r>
              <a:rPr lang="ru-RU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ый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опыт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конструирования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уроков</a:t>
            </a:r>
            <a:r>
              <a:rPr lang="ru-RU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английского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языка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с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использованием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приемов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мнемотехники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,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направленн</a:t>
            </a:r>
            <a:r>
              <a:rPr lang="ru-RU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ых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на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формирование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прочных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лексических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навыков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у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ru-RU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обу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ча</a:t>
            </a:r>
            <a:r>
              <a:rPr lang="ru-RU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ю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щихся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начальной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школы</a:t>
            </a:r>
            <a:r>
              <a:rPr lang="ru-RU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endParaRPr lang="ru-RU" altLang="en-US" sz="2400">
              <a:solidFill>
                <a:schemeClr val="accent5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/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3300" b="1">
                <a:solidFill>
                  <a:schemeClr val="accent5">
                    <a:lumMod val="50000"/>
                  </a:schemeClr>
                </a:solidFill>
              </a:rPr>
              <a:t>Теоретическое описание приема</a:t>
            </a:r>
            <a:endParaRPr lang="ru-RU" sz="3300" b="1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7" name="Google Shape;107;g3352f216e9d_0_0"/>
          <p:cNvSpPr txBox="1"/>
          <p:nvPr>
            <p:ph type="body" idx="1"/>
          </p:nvPr>
        </p:nvSpPr>
        <p:spPr>
          <a:xfrm>
            <a:off x="191770" y="1412875"/>
            <a:ext cx="11603355" cy="4351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sz="2400"/>
              <a:t>    </a:t>
            </a:r>
            <a:r>
              <a:rPr lang="ru-RU" altLang="en-US" sz="2400">
                <a:solidFill>
                  <a:schemeClr val="accent5">
                    <a:lumMod val="50000"/>
                  </a:schemeClr>
                </a:solidFill>
              </a:rPr>
              <a:t>    </a:t>
            </a:r>
            <a:r>
              <a:rPr lang="en-US" altLang="en-US" sz="2400" b="1">
                <a:solidFill>
                  <a:schemeClr val="accent2">
                    <a:lumMod val="50000"/>
                  </a:schemeClr>
                </a:solidFill>
              </a:rPr>
              <a:t>Мнемотехника</a:t>
            </a:r>
            <a:r>
              <a:rPr lang="en-US" altLang="ru-RU" sz="2400" b="1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—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система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приемов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облегчающих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запоминание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путем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создания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искусственных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ассоциаций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между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новым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материалом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и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уже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известными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образами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В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.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А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.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Козаренко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)</a:t>
            </a:r>
            <a:endParaRPr lang="en-US" altLang="ru-RU" sz="2400">
              <a:solidFill>
                <a:schemeClr val="accent5">
                  <a:lumMod val="50000"/>
                </a:schemeClr>
              </a:solidFill>
            </a:endParaRPr>
          </a:p>
          <a:p>
            <a:pPr marL="228600" lvl="0" indent="-508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ru-RU" sz="2400">
              <a:solidFill>
                <a:schemeClr val="accent5">
                  <a:lumMod val="50000"/>
                </a:schemeClr>
              </a:solidFill>
            </a:endParaRPr>
          </a:p>
          <a:p>
            <a:pPr marL="228600" lvl="0" indent="-50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sz="2400">
                <a:solidFill>
                  <a:schemeClr val="accent5">
                    <a:lumMod val="50000"/>
                  </a:schemeClr>
                </a:solidFill>
              </a:rPr>
              <a:t>       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Младший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школьный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возраст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характеризуется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наглядно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-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образным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мышлением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и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непроизвольным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запоминанием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.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Мнемотехника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позволяет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перевести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абстрактное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иноязычное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слово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в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конкретный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зрительный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или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слуховой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образ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что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соответствует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природе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познавательной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деятельности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ребенка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Л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.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С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.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Выготский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Н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.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А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.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</a:rPr>
              <a:t>Менчинская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</a:rPr>
              <a:t>)</a:t>
            </a:r>
            <a:endParaRPr lang="en-US" altLang="ru-RU" sz="240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/>
          <p:nvPr>
            <p:ph type="title"/>
          </p:nvPr>
        </p:nvSpPr>
        <p:spPr>
          <a:xfrm>
            <a:off x="2359025" y="125730"/>
            <a:ext cx="7171690" cy="1017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3300" b="1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Теоретическое описание приема</a:t>
            </a:r>
            <a:endParaRPr lang="ru-RU" sz="3300" b="1">
              <a:solidFill>
                <a:schemeClr val="accent5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p:blipFill>
        <p:spPr>
          <a:xfrm>
            <a:off x="6585585" y="1778000"/>
            <a:ext cx="2642235" cy="2608580"/>
          </a:xfrm>
          <a:prstGeom prst="rect">
            <a:avLst/>
          </a:prstGeom>
        </p:spPr>
      </p:pic>
      <p:pic>
        <p:nvPicPr>
          <p:cNvPr id="16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652010" y="1196975"/>
            <a:ext cx="2013585" cy="1167765"/>
          </a:xfrm>
          <a:prstGeom prst="rect">
            <a:avLst/>
          </a:prstGeom>
        </p:spPr>
      </p:pic>
      <p:pic>
        <p:nvPicPr>
          <p:cNvPr id="3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335280" y="3068955"/>
            <a:ext cx="2946400" cy="1709420"/>
          </a:xfrm>
          <a:prstGeom prst="rect">
            <a:avLst/>
          </a:prstGeom>
        </p:spPr>
      </p:pic>
      <p:pic>
        <p:nvPicPr>
          <p:cNvPr id="1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151630" y="3933190"/>
            <a:ext cx="2742565" cy="159131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9408160" y="1412875"/>
            <a:ext cx="2345055" cy="136017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9336405" y="3141345"/>
            <a:ext cx="2559685" cy="1484630"/>
          </a:xfrm>
          <a:prstGeom prst="rect">
            <a:avLst/>
          </a:prstGeom>
        </p:spPr>
      </p:pic>
      <p:pic>
        <p:nvPicPr>
          <p:cNvPr id="15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7053580" y="4509135"/>
            <a:ext cx="2811780" cy="1631315"/>
          </a:xfrm>
          <a:prstGeom prst="rect">
            <a:avLst/>
          </a:prstGeom>
        </p:spPr>
      </p:pic>
      <p:pic>
        <p:nvPicPr>
          <p:cNvPr id="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3071495" y="2348865"/>
            <a:ext cx="2499360" cy="1449705"/>
          </a:xfrm>
          <a:prstGeom prst="rect">
            <a:avLst/>
          </a:prstGeom>
        </p:spPr>
      </p:pic>
      <p:pic>
        <p:nvPicPr>
          <p:cNvPr id="5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19380" y="1314450"/>
            <a:ext cx="2513965" cy="145859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343025" y="4703445"/>
            <a:ext cx="2513965" cy="1458595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6671945" y="2564765"/>
            <a:ext cx="2518410" cy="8616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ru-RU" altLang="en-US" sz="2800" b="1">
                <a:solidFill>
                  <a:srgbClr val="1C2742"/>
                </a:solidFill>
                <a:latin typeface="Calibri" panose="020F0502020204030204" charset="0"/>
                <a:cs typeface="Calibri" panose="020F0502020204030204" charset="0"/>
              </a:rPr>
              <a:t>Приемы </a:t>
            </a:r>
            <a:br>
              <a:rPr lang="ru-RU" altLang="en-US" sz="2800" b="1">
                <a:solidFill>
                  <a:srgbClr val="1C2742"/>
                </a:solidFill>
                <a:latin typeface="Calibri" panose="020F0502020204030204" charset="0"/>
                <a:cs typeface="Calibri" panose="020F0502020204030204" charset="0"/>
              </a:rPr>
            </a:br>
            <a:r>
              <a:rPr lang="ru-RU" altLang="en-US" sz="2800" b="1">
                <a:solidFill>
                  <a:srgbClr val="1C2742"/>
                </a:solidFill>
                <a:latin typeface="Calibri" panose="020F0502020204030204" charset="0"/>
                <a:cs typeface="Calibri" panose="020F0502020204030204" charset="0"/>
              </a:rPr>
              <a:t>мнемотехники</a:t>
            </a:r>
            <a:endParaRPr lang="ru-RU" altLang="en-US" sz="2800" b="1">
              <a:solidFill>
                <a:srgbClr val="1C2742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9" name="TextBox 15"/>
          <p:cNvSpPr txBox="1"/>
          <p:nvPr/>
        </p:nvSpPr>
        <p:spPr>
          <a:xfrm>
            <a:off x="4151630" y="4260850"/>
            <a:ext cx="2729230" cy="8318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p>
            <a:pPr algn="ctr">
              <a:lnSpc>
                <a:spcPts val="3245"/>
              </a:lnSpc>
            </a:pPr>
            <a:r>
              <a:rPr lang="ru-RU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Крокирование (мнемо-таблицы)</a:t>
            </a:r>
            <a:endParaRPr lang="ru-RU" alt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9467215" y="1671320"/>
            <a:ext cx="2151380" cy="8318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p>
            <a:pPr algn="ctr">
              <a:lnSpc>
                <a:spcPts val="3245"/>
              </a:lnSpc>
            </a:pP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Рифмы </a:t>
            </a:r>
            <a:b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</a:b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и стихи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2999740" y="2597150"/>
            <a:ext cx="2635885" cy="8318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p>
            <a:pPr algn="ctr">
              <a:lnSpc>
                <a:spcPts val="3245"/>
              </a:lnSpc>
            </a:pPr>
            <a:r>
              <a:rPr lang="en-US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Акронимы</a:t>
            </a:r>
            <a:r>
              <a:rPr lang="en-US" alt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и</a:t>
            </a:r>
            <a:r>
              <a:rPr lang="en-US" alt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аббревиатуры</a:t>
            </a:r>
            <a:endParaRPr lang="en-US" alt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479425" y="3429000"/>
            <a:ext cx="2668905" cy="8318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p>
            <a:pPr algn="ctr">
              <a:lnSpc>
                <a:spcPts val="3245"/>
              </a:lnSpc>
            </a:pPr>
            <a:r>
              <a:rPr lang="ru-RU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М</a:t>
            </a:r>
            <a:r>
              <a:rPr lang="en-US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етод</a:t>
            </a:r>
            <a:r>
              <a:rPr lang="en-US" alt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Цицерона</a:t>
            </a:r>
            <a:r>
              <a:rPr lang="en-US" alt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 (</a:t>
            </a:r>
            <a:r>
              <a:rPr lang="en-US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«Чертоги</a:t>
            </a:r>
            <a:r>
              <a:rPr lang="en-US" alt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разума»</a:t>
            </a:r>
            <a:r>
              <a:rPr lang="en-US" alt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)</a:t>
            </a:r>
            <a:endParaRPr lang="en-US" alt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46990" y="1628775"/>
            <a:ext cx="2743835" cy="8318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p>
            <a:pPr algn="ctr">
              <a:lnSpc>
                <a:spcPts val="3245"/>
              </a:lnSpc>
            </a:pP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Фонетические ассоциации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1559560" y="5004435"/>
            <a:ext cx="2068830" cy="877570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p>
            <a:pPr algn="ctr">
              <a:lnSpc>
                <a:spcPts val="3245"/>
              </a:lnSpc>
            </a:pPr>
            <a:r>
              <a:rPr lang="ru-RU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М</a:t>
            </a:r>
            <a:r>
              <a:rPr lang="en-US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етод</a:t>
            </a:r>
            <a:r>
              <a:rPr lang="en-US" alt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 </a:t>
            </a:r>
            <a:endParaRPr lang="en-US" alt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ts val="3245"/>
              </a:lnSpc>
            </a:pPr>
            <a:r>
              <a:rPr lang="ru-RU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Линкольна</a:t>
            </a:r>
            <a:endParaRPr lang="ru-RU" alt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270365" y="3429000"/>
            <a:ext cx="2625725" cy="8318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p>
            <a:pPr algn="ctr">
              <a:lnSpc>
                <a:spcPts val="3245"/>
              </a:lnSpc>
            </a:pPr>
            <a:r>
              <a:rPr lang="ru-RU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М</a:t>
            </a:r>
            <a:r>
              <a:rPr lang="en-US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етод</a:t>
            </a:r>
            <a:r>
              <a:rPr lang="en-US" alt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ru-RU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Айвазовского</a:t>
            </a:r>
            <a:endParaRPr lang="ru-RU" alt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8" name="TextBox 15"/>
          <p:cNvSpPr txBox="1"/>
          <p:nvPr/>
        </p:nvSpPr>
        <p:spPr>
          <a:xfrm>
            <a:off x="7231380" y="4994275"/>
            <a:ext cx="2435225" cy="8318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p>
            <a:pPr algn="ctr">
              <a:lnSpc>
                <a:spcPts val="3245"/>
              </a:lnSpc>
            </a:pPr>
            <a:r>
              <a:rPr lang="ru-RU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Интеллект - карты</a:t>
            </a:r>
            <a:endParaRPr lang="ru-RU" alt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ts val="3245"/>
              </a:lnSpc>
            </a:pPr>
            <a:r>
              <a:rPr lang="ru-RU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(</a:t>
            </a:r>
            <a:r>
              <a:rPr lang="en-US" alt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Mind Maps</a:t>
            </a:r>
            <a:r>
              <a:rPr lang="ru-RU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)</a:t>
            </a:r>
            <a:endParaRPr lang="ru-RU" alt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4" name="TextBox 15"/>
          <p:cNvSpPr txBox="1"/>
          <p:nvPr/>
        </p:nvSpPr>
        <p:spPr>
          <a:xfrm>
            <a:off x="4580255" y="1341120"/>
            <a:ext cx="2148840" cy="8318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p>
            <a:pPr algn="ctr">
              <a:lnSpc>
                <a:spcPts val="3245"/>
              </a:lnSpc>
            </a:pP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Эффект </a:t>
            </a:r>
            <a:b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</a:b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Ресторфф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/>
          <p:nvPr>
            <p:ph type="title" idx="4294967295"/>
          </p:nvPr>
        </p:nvSpPr>
        <p:spPr>
          <a:xfrm>
            <a:off x="1991360" y="116840"/>
            <a:ext cx="7322185" cy="1012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r>
              <a:rPr lang="ru-RU" sz="3700" b="1">
                <a:solidFill>
                  <a:schemeClr val="accent5">
                    <a:lumMod val="50000"/>
                  </a:schemeClr>
                </a:solidFill>
              </a:rPr>
              <a:t>Практическая значимость и применение на уроке</a:t>
            </a:r>
            <a:endParaRPr lang="ru-RU" sz="3700" b="1" i="1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" name="Google Shape;112;p3"/>
          <p:cNvSpPr txBox="1"/>
          <p:nvPr/>
        </p:nvSpPr>
        <p:spPr>
          <a:xfrm>
            <a:off x="478790" y="1196975"/>
            <a:ext cx="6934835" cy="1355090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wrap="square" lIns="91425" tIns="45700" rIns="91425" bIns="45700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r>
              <a:rPr lang="ru-RU" altLang="en-US" sz="2000" b="1">
                <a:solidFill>
                  <a:schemeClr val="accent2">
                    <a:lumMod val="50000"/>
                  </a:schemeClr>
                </a:solidFill>
              </a:rPr>
              <a:t>Тема: «</a:t>
            </a:r>
            <a:r>
              <a:rPr lang="en-US" sz="2000" b="1">
                <a:solidFill>
                  <a:schemeClr val="accent2">
                    <a:lumMod val="50000"/>
                  </a:schemeClr>
                </a:solidFill>
              </a:rPr>
              <a:t>Pirate`s fruit salad!</a:t>
            </a:r>
            <a:r>
              <a:rPr lang="ru-RU" altLang="en-US" sz="2000" b="1">
                <a:solidFill>
                  <a:schemeClr val="accent2">
                    <a:lumMod val="50000"/>
                  </a:schemeClr>
                </a:solidFill>
              </a:rPr>
              <a:t>»</a:t>
            </a:r>
            <a:r>
              <a:rPr lang="ru-RU" altLang="en-US" sz="2000" b="1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ru-RU" sz="2000" b="1">
                <a:solidFill>
                  <a:schemeClr val="accent2">
                    <a:lumMod val="50000"/>
                  </a:schemeClr>
                </a:solidFill>
              </a:rPr>
              <a:t>4 класс</a:t>
            </a:r>
            <a:r>
              <a:rPr lang="ru-RU" sz="2000">
                <a:solidFill>
                  <a:schemeClr val="accent5">
                    <a:lumMod val="50000"/>
                  </a:schemeClr>
                </a:solidFill>
              </a:rPr>
              <a:t> (английский язык)</a:t>
            </a:r>
            <a:endParaRPr lang="ru-RU" sz="2000">
              <a:solidFill>
                <a:schemeClr val="accent5">
                  <a:lumMod val="50000"/>
                </a:schemeClr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r>
              <a:rPr lang="ru-RU" sz="2000">
                <a:solidFill>
                  <a:schemeClr val="accent5">
                    <a:lumMod val="50000"/>
                  </a:schemeClr>
                </a:solidFill>
              </a:rPr>
              <a:t>этап изучения нового материала </a:t>
            </a:r>
            <a:endParaRPr lang="ru-RU" sz="2000" i="1">
              <a:solidFill>
                <a:schemeClr val="accent5">
                  <a:lumMod val="50000"/>
                </a:schemeClr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r>
              <a:rPr lang="ru-RU" sz="2000">
                <a:solidFill>
                  <a:schemeClr val="accent5">
                    <a:lumMod val="50000"/>
                  </a:schemeClr>
                </a:solidFill>
              </a:rPr>
              <a:t>прием </a:t>
            </a:r>
            <a:r>
              <a:rPr lang="ru-RU" sz="2000" b="1">
                <a:solidFill>
                  <a:schemeClr val="accent2">
                    <a:lumMod val="50000"/>
                  </a:schemeClr>
                </a:solidFill>
              </a:rPr>
              <a:t>мнемотехники </a:t>
            </a:r>
            <a:r>
              <a:rPr lang="ru-RU" sz="2000">
                <a:solidFill>
                  <a:schemeClr val="accent5">
                    <a:lumMod val="50000"/>
                  </a:schemeClr>
                </a:solidFill>
              </a:rPr>
              <a:t>- </a:t>
            </a:r>
            <a:r>
              <a:rPr lang="ru-RU" sz="2000" b="1">
                <a:solidFill>
                  <a:schemeClr val="accent2">
                    <a:lumMod val="50000"/>
                  </a:schemeClr>
                </a:solidFill>
              </a:rPr>
              <a:t>фонетическая ассоциация</a:t>
            </a:r>
            <a:endParaRPr lang="ru-RU" sz="2000">
              <a:solidFill>
                <a:schemeClr val="accent5">
                  <a:lumMod val="50000"/>
                </a:schemeClr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r>
              <a:rPr lang="ru-RU" sz="2000" i="1">
                <a:solidFill>
                  <a:schemeClr val="accent5">
                    <a:lumMod val="50000"/>
                  </a:schemeClr>
                </a:solidFill>
                <a:sym typeface="+mn-ea"/>
              </a:rPr>
              <a:t>*различные приемы мнемотехники можно использовать на разных этапах урока</a:t>
            </a:r>
            <a:endParaRPr lang="ru-RU" sz="2000" i="1">
              <a:solidFill>
                <a:schemeClr val="accent5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466090" y="2637155"/>
            <a:ext cx="7013575" cy="1029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ru-RU" altLang="en-US" sz="2000">
                <a:latin typeface="Calibri" panose="020F0502020204030204" charset="0"/>
                <a:cs typeface="Calibri" panose="020F0502020204030204" charset="0"/>
                <a:sym typeface="+mn-ea"/>
              </a:rPr>
              <a:t>Урок с применением мнемотехники</a:t>
            </a:r>
            <a:endParaRPr lang="ru-RU" altLang="en-US" sz="2000" b="1">
              <a:latin typeface="Calibri" panose="020F0502020204030204" charset="0"/>
              <a:cs typeface="Calibri" panose="020F0502020204030204" charset="0"/>
            </a:endParaRPr>
          </a:p>
          <a:p>
            <a:pPr algn="ctr"/>
            <a:r>
              <a:rPr lang="ru-RU" altLang="en-US" sz="2400" b="1">
                <a:latin typeface="Calibri" panose="020F0502020204030204" charset="0"/>
                <a:cs typeface="Calibri" panose="020F0502020204030204" charset="0"/>
                <a:sym typeface="+mn-ea"/>
              </a:rPr>
              <a:t>Этап 1. Знакомство обучающихся с новым способом запоминания лексических единиц</a:t>
            </a:r>
            <a:endParaRPr lang="ru-RU" altLang="en-US" sz="2400" b="1">
              <a:latin typeface="Calibri" panose="020F0502020204030204" charset="0"/>
              <a:cs typeface="Calibri" panose="020F0502020204030204" charset="0"/>
            </a:endParaRPr>
          </a:p>
          <a:p>
            <a:endParaRPr lang="ru-RU" altLang="en-US" sz="2400" b="1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484505" y="3789045"/>
            <a:ext cx="7089775" cy="22453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ru-RU" altLang="en-US" sz="2000" b="1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charset="0"/>
                <a:cs typeface="Calibri" panose="020F0502020204030204" charset="0"/>
              </a:rPr>
              <a:t>Алгоритм кодирования лексической единицы</a:t>
            </a:r>
            <a:r>
              <a:rPr lang="ru-RU" altLang="en-US" sz="2000">
                <a:solidFill>
                  <a:schemeClr val="bg2">
                    <a:lumMod val="75000"/>
                  </a:schemeClr>
                </a:solidFill>
                <a:effectLst/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ru-RU" altLang="en-US" sz="200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charset="0"/>
                <a:cs typeface="Calibri" panose="020F0502020204030204" charset="0"/>
              </a:rPr>
              <a:t>(фонетическая ассоциация):</a:t>
            </a:r>
            <a:endParaRPr lang="ru-RU" altLang="en-US" sz="2000" b="1">
              <a:solidFill>
                <a:schemeClr val="accent5">
                  <a:lumMod val="50000"/>
                </a:schemeClr>
              </a:solidFill>
              <a:effectLst/>
              <a:latin typeface="Calibri" panose="020F0502020204030204" charset="0"/>
              <a:cs typeface="Calibri" panose="020F0502020204030204" charset="0"/>
            </a:endParaRPr>
          </a:p>
          <a:p>
            <a:r>
              <a:rPr lang="ru-RU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1) П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ридумать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2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образа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: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образ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запоминаемого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слова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и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слова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,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подсказывающего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произношение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(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подобрать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по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созвучию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со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словом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на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русском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языке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)</a:t>
            </a:r>
            <a:r>
              <a:rPr lang="ru-RU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.</a:t>
            </a:r>
            <a:endParaRPr lang="en-US" altLang="ru-RU" sz="2000">
              <a:solidFill>
                <a:schemeClr val="accent5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r>
              <a:rPr lang="ru-RU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2) </a:t>
            </a:r>
            <a:r>
              <a:rPr 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О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бразы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запоминаемого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слова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и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слова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,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подсказывающего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произношение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,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необходимо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соединить</a:t>
            </a:r>
            <a:r>
              <a:rPr lang="ru-RU" altLang="en-US" sz="20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.</a:t>
            </a:r>
            <a:endParaRPr lang="ru-RU" altLang="en-US" sz="2000">
              <a:solidFill>
                <a:schemeClr val="accent5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4" name="Изображение 3" descr="Screenshot 2025-04-25 141522"/>
          <p:cNvPicPr>
            <a:picLocks noChangeAspect="1"/>
          </p:cNvPicPr>
          <p:nvPr/>
        </p:nvPicPr>
        <p:blipFill>
          <a:blip r:embed="rId1"/>
          <a:srcRect t="4671" r="66117"/>
          <a:stretch>
            <a:fillRect/>
          </a:stretch>
        </p:blipFill>
        <p:spPr>
          <a:xfrm>
            <a:off x="8615680" y="1210310"/>
            <a:ext cx="2351405" cy="478091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2351405" y="188595"/>
            <a:ext cx="67125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altLang="en-US" sz="2400">
                <a:latin typeface="Calibri" panose="020F0502020204030204" charset="0"/>
                <a:cs typeface="Calibri" panose="020F0502020204030204" charset="0"/>
              </a:rPr>
              <a:t>Урок с </a:t>
            </a:r>
            <a:r>
              <a:rPr lang="ru-RU" altLang="en-US" sz="2400">
                <a:latin typeface="Calibri" panose="020F0502020204030204" charset="0"/>
                <a:cs typeface="Calibri" panose="020F0502020204030204" charset="0"/>
                <a:sym typeface="+mn-ea"/>
              </a:rPr>
              <a:t>применением </a:t>
            </a:r>
            <a:r>
              <a:rPr lang="ru-RU" altLang="en-US" sz="2400">
                <a:latin typeface="Calibri" panose="020F0502020204030204" charset="0"/>
                <a:cs typeface="Calibri" panose="020F0502020204030204" charset="0"/>
              </a:rPr>
              <a:t>мнемотехники</a:t>
            </a:r>
            <a:endParaRPr lang="ru-RU" altLang="en-US" sz="2400">
              <a:latin typeface="Calibri" panose="020F0502020204030204" charset="0"/>
              <a:cs typeface="Calibri" panose="020F0502020204030204" charset="0"/>
            </a:endParaRPr>
          </a:p>
          <a:p>
            <a:pPr algn="ctr"/>
            <a:r>
              <a:rPr lang="ru-RU" altLang="en-US" sz="2400" b="1">
                <a:latin typeface="Calibri" panose="020F0502020204030204" charset="0"/>
                <a:cs typeface="Calibri" panose="020F0502020204030204" charset="0"/>
              </a:rPr>
              <a:t>Этап 2. Кодирование новых лексических единиц </a:t>
            </a:r>
            <a:endParaRPr lang="ru-RU" altLang="en-US" sz="2400" b="1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4" name="Текстовое поле 13"/>
          <p:cNvSpPr txBox="1"/>
          <p:nvPr/>
        </p:nvSpPr>
        <p:spPr>
          <a:xfrm>
            <a:off x="767080" y="1412875"/>
            <a:ext cx="4509135" cy="450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noAutofit/>
          </a:bodyPr>
          <a:p>
            <a:pPr algn="ctr"/>
            <a:r>
              <a:rPr lang="ru-RU" altLang="en-US" sz="2000" b="1">
                <a:latin typeface="Calibri" panose="020F0502020204030204" charset="0"/>
                <a:cs typeface="Calibri" panose="020F0502020204030204" charset="0"/>
              </a:rPr>
              <a:t>Самостоятельное рисование</a:t>
            </a:r>
            <a:endParaRPr lang="ru-RU" altLang="en-US" sz="2000" b="1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" name="Стрелка влево 15"/>
          <p:cNvSpPr/>
          <p:nvPr/>
        </p:nvSpPr>
        <p:spPr>
          <a:xfrm rot="16200000">
            <a:off x="963930" y="2440305"/>
            <a:ext cx="934720" cy="176530"/>
          </a:xfrm>
          <a:prstGeom prst="leftArrow">
            <a:avLst/>
          </a:prstGeom>
          <a:noFill/>
          <a:ln w="9525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 sz="2000"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3" name="Изображение 2" descr="Screenshot 2025-04-25 143426"/>
          <p:cNvPicPr>
            <a:picLocks noChangeAspect="1"/>
          </p:cNvPicPr>
          <p:nvPr/>
        </p:nvPicPr>
        <p:blipFill>
          <a:blip r:embed="rId1"/>
          <a:srcRect b="19452"/>
          <a:stretch>
            <a:fillRect/>
          </a:stretch>
        </p:blipFill>
        <p:spPr>
          <a:xfrm>
            <a:off x="478790" y="3141345"/>
            <a:ext cx="2081530" cy="1460500"/>
          </a:xfrm>
          <a:prstGeom prst="rect">
            <a:avLst/>
          </a:prstGeom>
          <a:ln>
            <a:noFill/>
          </a:ln>
        </p:spPr>
      </p:pic>
      <p:pic>
        <p:nvPicPr>
          <p:cNvPr id="4" name="Изображение 3" descr="Screenshot 2025-04-25 143451"/>
          <p:cNvPicPr>
            <a:picLocks noChangeAspect="1"/>
          </p:cNvPicPr>
          <p:nvPr/>
        </p:nvPicPr>
        <p:blipFill>
          <a:blip r:embed="rId2"/>
          <a:srcRect l="303" t="6768" r="2650" b="13478"/>
          <a:stretch>
            <a:fillRect/>
          </a:stretch>
        </p:blipFill>
        <p:spPr>
          <a:xfrm>
            <a:off x="3503295" y="3141345"/>
            <a:ext cx="1718310" cy="1460500"/>
          </a:xfrm>
          <a:prstGeom prst="rect">
            <a:avLst/>
          </a:prstGeom>
          <a:ln>
            <a:noFill/>
          </a:ln>
        </p:spPr>
      </p:pic>
      <p:sp>
        <p:nvSpPr>
          <p:cNvPr id="12" name="Текстовое поле 11"/>
          <p:cNvSpPr txBox="1"/>
          <p:nvPr/>
        </p:nvSpPr>
        <p:spPr>
          <a:xfrm>
            <a:off x="119380" y="4747260"/>
            <a:ext cx="3355975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en-US" altLang="en-US" sz="2000" b="1">
                <a:latin typeface="Calibri" panose="020F0502020204030204" charset="0"/>
                <a:cs typeface="Calibri" panose="020F0502020204030204" charset="0"/>
              </a:rPr>
              <a:t>Cherry </a:t>
            </a:r>
            <a:r>
              <a:rPr lang="en-US" altLang="en-US" sz="2000">
                <a:latin typeface="Calibri" panose="020F0502020204030204" charset="0"/>
                <a:cs typeface="Calibri" panose="020F0502020204030204" charset="0"/>
              </a:rPr>
              <a:t>- </a:t>
            </a:r>
            <a:r>
              <a:rPr lang="ru-RU" altLang="en-US" sz="2000">
                <a:latin typeface="Calibri" panose="020F0502020204030204" charset="0"/>
                <a:cs typeface="Calibri" panose="020F0502020204030204" charset="0"/>
              </a:rPr>
              <a:t>вишня</a:t>
            </a:r>
            <a:endParaRPr lang="ru-RU" altLang="en-US" sz="2000">
              <a:latin typeface="Calibri" panose="020F0502020204030204" charset="0"/>
              <a:cs typeface="Calibri" panose="020F0502020204030204" charset="0"/>
            </a:endParaRPr>
          </a:p>
          <a:p>
            <a:pPr algn="l"/>
            <a:r>
              <a:rPr lang="ru-RU" altLang="en-US" sz="2000" b="1">
                <a:latin typeface="Calibri" panose="020F0502020204030204" charset="0"/>
                <a:cs typeface="Calibri" panose="020F0502020204030204" charset="0"/>
              </a:rPr>
              <a:t>Кодирование</a:t>
            </a:r>
            <a:r>
              <a:rPr lang="ru-RU" altLang="en-US" sz="2000">
                <a:latin typeface="Calibri" panose="020F0502020204030204" charset="0"/>
                <a:cs typeface="Calibri" panose="020F0502020204030204" charset="0"/>
              </a:rPr>
              <a:t>: </a:t>
            </a:r>
            <a:endParaRPr lang="ru-RU" altLang="en-US" sz="2000">
              <a:latin typeface="Calibri" panose="020F0502020204030204" charset="0"/>
              <a:cs typeface="Calibri" panose="020F0502020204030204" charset="0"/>
            </a:endParaRPr>
          </a:p>
          <a:p>
            <a:r>
              <a:rPr lang="en-US" altLang="en-US" sz="2000" b="1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Cherry </a:t>
            </a:r>
            <a:r>
              <a:rPr lang="en-US" altLang="en-US" sz="2000">
                <a:latin typeface="Calibri" panose="020F0502020204030204" charset="0"/>
                <a:cs typeface="Calibri" panose="020F0502020204030204" charset="0"/>
              </a:rPr>
              <a:t>- </a:t>
            </a:r>
            <a:r>
              <a:rPr lang="ru-RU" altLang="en-US" sz="2000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ЧЕР</a:t>
            </a:r>
            <a:r>
              <a:rPr lang="ru-RU" altLang="en-US" sz="2000">
                <a:latin typeface="Calibri" panose="020F0502020204030204" charset="0"/>
                <a:cs typeface="Calibri" panose="020F0502020204030204" charset="0"/>
              </a:rPr>
              <a:t>вь есть </a:t>
            </a:r>
            <a:r>
              <a:rPr lang="ru-RU" altLang="en-US" sz="2000" u="sng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ВИШНЮ</a:t>
            </a:r>
            <a:endParaRPr lang="ru-RU" altLang="en-US" sz="2000" u="sng">
              <a:solidFill>
                <a:srgbClr val="C00000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3" name="Текстовое поле 12"/>
          <p:cNvSpPr txBox="1"/>
          <p:nvPr/>
        </p:nvSpPr>
        <p:spPr>
          <a:xfrm>
            <a:off x="3431540" y="4725035"/>
            <a:ext cx="3519805" cy="13220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en-US" altLang="en-US" sz="2000" b="1">
                <a:latin typeface="Calibri" panose="020F0502020204030204" charset="0"/>
                <a:cs typeface="Calibri" panose="020F0502020204030204" charset="0"/>
              </a:rPr>
              <a:t>Butter </a:t>
            </a:r>
            <a:r>
              <a:rPr lang="en-US" altLang="en-US" sz="2000">
                <a:latin typeface="Calibri" panose="020F0502020204030204" charset="0"/>
                <a:cs typeface="Calibri" panose="020F0502020204030204" charset="0"/>
              </a:rPr>
              <a:t>- </a:t>
            </a:r>
            <a:r>
              <a:rPr lang="ru-RU" altLang="en-US" sz="2000">
                <a:latin typeface="Calibri" panose="020F0502020204030204" charset="0"/>
                <a:cs typeface="Calibri" panose="020F0502020204030204" charset="0"/>
              </a:rPr>
              <a:t>сливочное масло</a:t>
            </a:r>
            <a:endParaRPr lang="ru-RU" altLang="en-US" sz="2000">
              <a:latin typeface="Calibri" panose="020F0502020204030204" charset="0"/>
              <a:cs typeface="Calibri" panose="020F0502020204030204" charset="0"/>
            </a:endParaRPr>
          </a:p>
          <a:p>
            <a:pPr algn="l"/>
            <a:r>
              <a:rPr lang="ru-RU" altLang="en-US" sz="2000" b="1">
                <a:latin typeface="Calibri" panose="020F0502020204030204" charset="0"/>
                <a:cs typeface="Calibri" panose="020F0502020204030204" charset="0"/>
              </a:rPr>
              <a:t>Кодирование</a:t>
            </a:r>
            <a:r>
              <a:rPr lang="ru-RU" altLang="en-US" sz="2000">
                <a:latin typeface="Calibri" panose="020F0502020204030204" charset="0"/>
                <a:cs typeface="Calibri" panose="020F0502020204030204" charset="0"/>
              </a:rPr>
              <a:t>: </a:t>
            </a:r>
            <a:endParaRPr lang="ru-RU" altLang="en-US" sz="2000">
              <a:latin typeface="Calibri" panose="020F0502020204030204" charset="0"/>
              <a:cs typeface="Calibri" panose="020F0502020204030204" charset="0"/>
            </a:endParaRPr>
          </a:p>
          <a:p>
            <a:r>
              <a:rPr lang="en-US" altLang="en-US" sz="2000" b="1">
                <a:solidFill>
                  <a:schemeClr val="accent2"/>
                </a:solidFill>
                <a:latin typeface="Calibri" panose="020F0502020204030204" charset="0"/>
                <a:cs typeface="Calibri" panose="020F0502020204030204" charset="0"/>
              </a:rPr>
              <a:t>Butter </a:t>
            </a:r>
            <a:r>
              <a:rPr lang="en-US" altLang="en-US" sz="2000">
                <a:latin typeface="Calibri" panose="020F0502020204030204" charset="0"/>
                <a:cs typeface="Calibri" panose="020F0502020204030204" charset="0"/>
              </a:rPr>
              <a:t>- </a:t>
            </a:r>
            <a:r>
              <a:rPr lang="ru-RU" altLang="en-US" sz="2000">
                <a:solidFill>
                  <a:schemeClr val="accent2"/>
                </a:solidFill>
                <a:latin typeface="Calibri" panose="020F0502020204030204" charset="0"/>
                <a:cs typeface="Calibri" panose="020F0502020204030204" charset="0"/>
              </a:rPr>
              <a:t>БАТТ</a:t>
            </a:r>
            <a:r>
              <a:rPr lang="ru-RU" altLang="en-US" sz="2000">
                <a:latin typeface="Calibri" panose="020F0502020204030204" charset="0"/>
                <a:cs typeface="Calibri" panose="020F0502020204030204" charset="0"/>
              </a:rPr>
              <a:t>л у </a:t>
            </a:r>
            <a:r>
              <a:rPr lang="ru-RU" altLang="en-US" sz="2000" u="sng">
                <a:solidFill>
                  <a:schemeClr val="accent2"/>
                </a:solidFill>
                <a:latin typeface="Calibri" panose="020F0502020204030204" charset="0"/>
                <a:cs typeface="Calibri" panose="020F0502020204030204" charset="0"/>
              </a:rPr>
              <a:t>СЛИВОЧНОГО МАСЛА</a:t>
            </a:r>
            <a:r>
              <a:rPr lang="ru-RU" altLang="en-US" sz="2000">
                <a:latin typeface="Calibri" panose="020F0502020204030204" charset="0"/>
                <a:cs typeface="Calibri" panose="020F0502020204030204" charset="0"/>
              </a:rPr>
              <a:t> с хлебом</a:t>
            </a:r>
            <a:endParaRPr lang="ru-RU" altLang="en-US" sz="2000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5" name="Стрелка влево 4"/>
          <p:cNvSpPr/>
          <p:nvPr/>
        </p:nvSpPr>
        <p:spPr>
          <a:xfrm rot="16200000">
            <a:off x="3895090" y="2440305"/>
            <a:ext cx="934720" cy="176530"/>
          </a:xfrm>
          <a:prstGeom prst="leftArrow">
            <a:avLst/>
          </a:prstGeom>
          <a:noFill/>
          <a:ln w="9525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 sz="2000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5" name="Текстовое поле 14"/>
          <p:cNvSpPr txBox="1"/>
          <p:nvPr/>
        </p:nvSpPr>
        <p:spPr>
          <a:xfrm>
            <a:off x="7104380" y="1196975"/>
            <a:ext cx="4759960" cy="660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noAutofit/>
          </a:bodyPr>
          <a:p>
            <a:pPr algn="ctr"/>
            <a:r>
              <a:rPr lang="ru-RU" altLang="en-US" sz="2000" b="1">
                <a:latin typeface="Calibri" panose="020F0502020204030204" charset="0"/>
                <a:cs typeface="Calibri" panose="020F0502020204030204" charset="0"/>
              </a:rPr>
              <a:t>Использование раздаточного материала (стикерпак-наклейки)</a:t>
            </a:r>
            <a:endParaRPr lang="ru-RU" altLang="en-US" sz="2000" b="1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6" name="Стрелка влево 5"/>
          <p:cNvSpPr/>
          <p:nvPr/>
        </p:nvSpPr>
        <p:spPr>
          <a:xfrm rot="16200000">
            <a:off x="9279890" y="2059305"/>
            <a:ext cx="459740" cy="140970"/>
          </a:xfrm>
          <a:prstGeom prst="leftArrow">
            <a:avLst/>
          </a:prstGeom>
          <a:noFill/>
          <a:ln w="9525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 sz="2000"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7" name="Изображение 6" descr="Screenshot 2026-03-24 2216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370" y="2414905"/>
            <a:ext cx="3124200" cy="2758440"/>
          </a:xfrm>
          <a:prstGeom prst="rect">
            <a:avLst/>
          </a:prstGeom>
        </p:spPr>
      </p:pic>
      <p:sp>
        <p:nvSpPr>
          <p:cNvPr id="21" name="Текстовое поле 20"/>
          <p:cNvSpPr txBox="1"/>
          <p:nvPr/>
        </p:nvSpPr>
        <p:spPr>
          <a:xfrm>
            <a:off x="8400415" y="5229225"/>
            <a:ext cx="3397885" cy="9144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p>
            <a:endParaRPr lang="ru-RU" altLang="en-US" sz="2000" u="sng">
              <a:solidFill>
                <a:schemeClr val="accent6">
                  <a:lumMod val="75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7031990" y="5301615"/>
            <a:ext cx="5036820" cy="695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noAutofit/>
          </a:bodyPr>
          <a:p>
            <a:pPr algn="ctr"/>
            <a:r>
              <a:rPr lang="ru-RU" altLang="en-US" sz="2000" b="1">
                <a:latin typeface="Calibri" panose="020F0502020204030204" charset="0"/>
                <a:cs typeface="Calibri" panose="020F0502020204030204" charset="0"/>
                <a:sym typeface="+mn-ea"/>
              </a:rPr>
              <a:t>С</a:t>
            </a:r>
            <a:r>
              <a:rPr lang="en-US" altLang="ru-RU" sz="2000" b="1">
                <a:latin typeface="Calibri" panose="020F0502020204030204" charset="0"/>
                <a:cs typeface="Calibri" panose="020F0502020204030204" charset="0"/>
                <a:sym typeface="+mn-ea"/>
              </a:rPr>
              <a:t>oconut</a:t>
            </a:r>
            <a:r>
              <a:rPr lang="en-US" altLang="ru-RU" sz="2000"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000">
                <a:latin typeface="Calibri" panose="020F0502020204030204" charset="0"/>
                <a:cs typeface="Calibri" panose="020F0502020204030204" charset="0"/>
                <a:sym typeface="+mn-ea"/>
              </a:rPr>
              <a:t>- </a:t>
            </a:r>
            <a:r>
              <a:rPr lang="ru-RU" altLang="en-US" sz="2000">
                <a:latin typeface="Calibri" panose="020F0502020204030204" charset="0"/>
                <a:cs typeface="Calibri" panose="020F0502020204030204" charset="0"/>
                <a:sym typeface="+mn-ea"/>
              </a:rPr>
              <a:t>кокос</a:t>
            </a:r>
            <a:endParaRPr lang="ru-RU" altLang="en-US" sz="2000">
              <a:latin typeface="Calibri" panose="020F0502020204030204" charset="0"/>
              <a:cs typeface="Calibri" panose="020F0502020204030204" charset="0"/>
            </a:endParaRPr>
          </a:p>
          <a:p>
            <a:pPr algn="ctr"/>
            <a:r>
              <a:rPr lang="ru-RU" altLang="en-US" sz="2000" b="1">
                <a:latin typeface="Calibri" panose="020F0502020204030204" charset="0"/>
                <a:cs typeface="Calibri" panose="020F0502020204030204" charset="0"/>
                <a:sym typeface="+mn-ea"/>
              </a:rPr>
              <a:t>кодирование</a:t>
            </a:r>
            <a:r>
              <a:rPr lang="ru-RU" altLang="en-US" sz="2000">
                <a:latin typeface="Calibri" panose="020F0502020204030204" charset="0"/>
                <a:cs typeface="Calibri" panose="020F0502020204030204" charset="0"/>
                <a:sym typeface="+mn-ea"/>
              </a:rPr>
              <a:t>: </a:t>
            </a:r>
            <a:r>
              <a:rPr lang="ru-RU" altLang="en-US" sz="2000" b="1">
                <a:latin typeface="Calibri" panose="020F0502020204030204" charset="0"/>
                <a:cs typeface="Calibri" panose="020F0502020204030204" charset="0"/>
                <a:sym typeface="+mn-ea"/>
              </a:rPr>
              <a:t>С</a:t>
            </a:r>
            <a:r>
              <a:rPr lang="en-US" altLang="ru-RU" sz="2000" b="1">
                <a:latin typeface="Calibri" panose="020F0502020204030204" charset="0"/>
                <a:cs typeface="Calibri" panose="020F0502020204030204" charset="0"/>
                <a:sym typeface="+mn-ea"/>
              </a:rPr>
              <a:t>oconut</a:t>
            </a:r>
            <a:r>
              <a:rPr lang="ru-RU" altLang="en-US" sz="2000" b="1"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000">
                <a:latin typeface="Calibri" panose="020F0502020204030204" charset="0"/>
                <a:cs typeface="Calibri" panose="020F0502020204030204" charset="0"/>
                <a:sym typeface="+mn-ea"/>
              </a:rPr>
              <a:t>- </a:t>
            </a:r>
            <a:r>
              <a:rPr lang="ru-RU" altLang="en-US" sz="2000">
                <a:solidFill>
                  <a:schemeClr val="accent6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КАНАТ </a:t>
            </a:r>
            <a:r>
              <a:rPr lang="ru-RU" altLang="en-US" sz="2000">
                <a:latin typeface="Calibri" panose="020F0502020204030204" charset="0"/>
                <a:cs typeface="Calibri" panose="020F0502020204030204" charset="0"/>
                <a:sym typeface="+mn-ea"/>
              </a:rPr>
              <a:t>из </a:t>
            </a:r>
            <a:r>
              <a:rPr lang="ru-RU" altLang="en-US" sz="2000" u="sng">
                <a:solidFill>
                  <a:schemeClr val="accent6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КОКОСА</a:t>
            </a:r>
            <a:endParaRPr lang="ru-RU" altLang="en-US" sz="2000" b="1">
              <a:latin typeface="Calibri" panose="020F0502020204030204" charset="0"/>
              <a:cs typeface="Calibri" panose="020F0502020204030204" charset="0"/>
            </a:endParaRPr>
          </a:p>
        </p:txBody>
      </p:sp>
      <p:cxnSp>
        <p:nvCxnSpPr>
          <p:cNvPr id="9" name="Прямое соединение 8"/>
          <p:cNvCxnSpPr/>
          <p:nvPr/>
        </p:nvCxnSpPr>
        <p:spPr>
          <a:xfrm>
            <a:off x="6887845" y="1052830"/>
            <a:ext cx="0" cy="50831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/>
          <p:nvPr/>
        </p:nvSpPr>
        <p:spPr>
          <a:xfrm>
            <a:off x="1991360" y="13970"/>
            <a:ext cx="7322185" cy="10128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r>
              <a:rPr lang="ru-RU" sz="33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Применение приема на уроке</a:t>
            </a:r>
            <a:endParaRPr lang="ru-RU" sz="3300" b="1" i="1">
              <a:solidFill>
                <a:schemeClr val="accent5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219075" y="1124585"/>
            <a:ext cx="52616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altLang="en-US" sz="2400" b="1">
                <a:latin typeface="Calibri" panose="020F0502020204030204" charset="0"/>
                <a:cs typeface="Calibri" panose="020F0502020204030204" charset="0"/>
                <a:sym typeface="+mn-ea"/>
              </a:rPr>
              <a:t>Этап 3. Закрепление лексики и использование её в различных видах речевой деятельности</a:t>
            </a:r>
            <a:endParaRPr lang="ru-RU" altLang="en-US" sz="2400" b="1"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  <p:pic>
        <p:nvPicPr>
          <p:cNvPr id="4" name="Изображение 3" descr="mx6Zx64UeCU"/>
          <p:cNvPicPr>
            <a:picLocks noChangeAspect="1"/>
          </p:cNvPicPr>
          <p:nvPr/>
        </p:nvPicPr>
        <p:blipFill>
          <a:blip r:embed="rId1"/>
          <a:srcRect l="14681" t="18052" r="54671" b="19743"/>
          <a:stretch>
            <a:fillRect/>
          </a:stretch>
        </p:blipFill>
        <p:spPr>
          <a:xfrm>
            <a:off x="9479915" y="1557020"/>
            <a:ext cx="2426335" cy="3258185"/>
          </a:xfrm>
          <a:prstGeom prst="rect">
            <a:avLst/>
          </a:prstGeom>
        </p:spPr>
      </p:pic>
      <p:pic>
        <p:nvPicPr>
          <p:cNvPr id="3" name="Изображение 2" descr="5413864907662816607"/>
          <p:cNvPicPr>
            <a:picLocks noChangeAspect="1"/>
          </p:cNvPicPr>
          <p:nvPr/>
        </p:nvPicPr>
        <p:blipFill>
          <a:blip r:embed="rId2"/>
          <a:srcRect l="4420" t="14944" b="16556"/>
          <a:stretch>
            <a:fillRect/>
          </a:stretch>
        </p:blipFill>
        <p:spPr>
          <a:xfrm>
            <a:off x="6096000" y="3644900"/>
            <a:ext cx="3240405" cy="3096895"/>
          </a:xfrm>
          <a:prstGeom prst="rect">
            <a:avLst/>
          </a:prstGeom>
        </p:spPr>
      </p:pic>
      <p:pic>
        <p:nvPicPr>
          <p:cNvPr id="6" name="Изображение 5" descr="u4wq9JDW92nPTEY5NUgufbAMrq7_KCNDSQCY_iNmSvXU6Lc0iCUqevygzGV21GlEoYQX5B3qQOcb-6Er4Pm8GGuz"/>
          <p:cNvPicPr>
            <a:picLocks noChangeAspect="1"/>
          </p:cNvPicPr>
          <p:nvPr/>
        </p:nvPicPr>
        <p:blipFill>
          <a:blip r:embed="rId3"/>
          <a:srcRect t="12602" r="4802" b="33843"/>
          <a:stretch>
            <a:fillRect/>
          </a:stretch>
        </p:blipFill>
        <p:spPr>
          <a:xfrm>
            <a:off x="5591810" y="908685"/>
            <a:ext cx="3429000" cy="2573020"/>
          </a:xfrm>
          <a:prstGeom prst="rect">
            <a:avLst/>
          </a:prstGeom>
        </p:spPr>
      </p:pic>
      <p:pic>
        <p:nvPicPr>
          <p:cNvPr id="23" name="Изображение 23" descr="Screenshot 2025-04-15 0109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5" y="2421255"/>
            <a:ext cx="4349115" cy="292100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8" name="Текстовое поле 7"/>
          <p:cNvSpPr txBox="1"/>
          <p:nvPr/>
        </p:nvSpPr>
        <p:spPr>
          <a:xfrm>
            <a:off x="662305" y="5517515"/>
            <a:ext cx="440753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p>
            <a:pPr algn="ctr"/>
            <a:r>
              <a:rPr lang="ru-RU" altLang="en-US" sz="2000" i="1">
                <a:latin typeface="Calibri" panose="020F0502020204030204" charset="0"/>
                <a:cs typeface="Calibri" panose="020F0502020204030204" charset="0"/>
              </a:rPr>
              <a:t>Шаблон мнемо-словаря</a:t>
            </a:r>
            <a:endParaRPr lang="ru-RU" altLang="en-US" sz="2000" i="1"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Текстовое поле 0"/>
          <p:cNvSpPr txBox="1"/>
          <p:nvPr/>
        </p:nvSpPr>
        <p:spPr>
          <a:xfrm>
            <a:off x="339725" y="2637155"/>
            <a:ext cx="571627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>
              <a:buFont typeface="Wingdings" panose="05000000000000000000" charset="0"/>
              <a:buNone/>
            </a:pPr>
            <a:r>
              <a:rPr lang="ru-RU" altLang="en-US" sz="2400" b="1" u="sng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П</a:t>
            </a:r>
            <a:r>
              <a:rPr lang="en-US" altLang="en-US" sz="2400" b="1" u="sng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олучилось</a:t>
            </a:r>
            <a:r>
              <a:rPr lang="en-US" altLang="ru-RU" sz="2400" b="1" u="sng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 b="1" u="sng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успешно</a:t>
            </a:r>
            <a:r>
              <a:rPr lang="ru-RU" altLang="en-US" sz="2400" b="1" u="sng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:</a:t>
            </a:r>
            <a:endParaRPr lang="en-US" altLang="ru-RU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§"/>
            </a:pP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Повыси</a:t>
            </a:r>
            <a:r>
              <a:rPr lang="ru-RU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ть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ru-RU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интерес к изучению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лексики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endParaRPr lang="en-US" altLang="ru-RU" sz="2400">
              <a:solidFill>
                <a:schemeClr val="accent5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§"/>
            </a:pP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Запоминание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стало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более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прочным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благодаря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ярким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ассоциациям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.</a:t>
            </a:r>
            <a:endParaRPr lang="en-US" altLang="ru-RU" sz="2400">
              <a:solidFill>
                <a:schemeClr val="accent5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§"/>
            </a:pP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Выросла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мотивация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и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познавательная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активность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ru-RU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обу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ча</a:t>
            </a:r>
            <a:r>
              <a:rPr lang="ru-RU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ю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щихся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.</a:t>
            </a:r>
            <a:endParaRPr lang="en-US" altLang="ru-RU" sz="2400">
              <a:solidFill>
                <a:schemeClr val="accent5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r>
              <a:rPr lang="en-US" altLang="en-US" sz="2400" i="1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Наиболее</a:t>
            </a:r>
            <a:r>
              <a:rPr lang="en-US" altLang="ru-RU" sz="2400" i="1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 i="1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эффективны</a:t>
            </a:r>
            <a:r>
              <a:rPr lang="en-US" altLang="ru-RU" sz="2400" i="1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: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фонетические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ассоциации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,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метод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Цицерона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,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мнемотаблицы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.</a:t>
            </a:r>
            <a:endParaRPr lang="en-US" altLang="ru-RU" sz="2400">
              <a:solidFill>
                <a:schemeClr val="accent5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6311900" y="2708910"/>
            <a:ext cx="570928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2400" b="1" u="sng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С</a:t>
            </a:r>
            <a:r>
              <a:rPr lang="en-US" altLang="en-US" sz="2400" b="1" u="sng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ложност</a:t>
            </a:r>
            <a:r>
              <a:rPr lang="ru-RU" altLang="en-US" sz="2400" b="1" u="sng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и, с которыми</a:t>
            </a:r>
            <a:r>
              <a:rPr lang="en-US" altLang="ru-RU" sz="2400" b="1" u="sng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 b="1" u="sng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столкнул</a:t>
            </a:r>
            <a:r>
              <a:rPr lang="ru-RU" altLang="en-US" sz="2400" b="1" u="sng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а</a:t>
            </a:r>
            <a:r>
              <a:rPr lang="en-US" altLang="en-US" sz="2400" b="1" u="sng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сь</a:t>
            </a:r>
            <a:r>
              <a:rPr lang="en-US" altLang="ru-RU" sz="2400" b="1" u="sng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:</a:t>
            </a:r>
            <a:endParaRPr lang="en-US" altLang="ru-RU" sz="2400">
              <a:solidFill>
                <a:schemeClr val="accent5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§"/>
            </a:pP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Временные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затраты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на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подготовку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и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обучение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алгоритму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.</a:t>
            </a:r>
            <a:endParaRPr lang="en-US" altLang="ru-RU" sz="2400">
              <a:solidFill>
                <a:schemeClr val="accent5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§"/>
            </a:pP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Не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для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всех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слов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можно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подобрать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удачную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ассоциацию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.</a:t>
            </a:r>
            <a:endParaRPr lang="en-US" altLang="ru-RU" sz="2400">
              <a:solidFill>
                <a:schemeClr val="accent5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§"/>
            </a:pP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Риск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искажения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произношения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из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-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за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опоры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на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русское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созвучие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.</a:t>
            </a:r>
            <a:endParaRPr lang="en-US" altLang="ru-RU" sz="2400">
              <a:solidFill>
                <a:schemeClr val="accent5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§"/>
            </a:pP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Индивидуальные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различия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: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не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все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дети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одинаково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легко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создают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US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образы</a:t>
            </a:r>
            <a:r>
              <a:rPr lang="en-US" altLang="ru-RU" sz="24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.</a:t>
            </a:r>
            <a:endParaRPr lang="en-US" altLang="ru-RU" sz="2400">
              <a:solidFill>
                <a:schemeClr val="accent5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2855595" y="548640"/>
            <a:ext cx="6103620" cy="11068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pPr algn="ctr"/>
            <a:r>
              <a:rPr lang="ru-RU" altLang="en-US" sz="3300" b="1">
                <a:latin typeface="Calibri" panose="020F0502020204030204" charset="0"/>
                <a:cs typeface="Calibri" panose="020F0502020204030204" charset="0"/>
                <a:sym typeface="+mn-ea"/>
              </a:rPr>
              <a:t>При использовании приема мнемотехники</a:t>
            </a:r>
            <a:endParaRPr lang="ru-RU" altLang="en-US" sz="3300" b="1"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16" name="Стрелка влево 15"/>
          <p:cNvSpPr/>
          <p:nvPr/>
        </p:nvSpPr>
        <p:spPr>
          <a:xfrm rot="18120000">
            <a:off x="4511040" y="2056130"/>
            <a:ext cx="934720" cy="176530"/>
          </a:xfrm>
          <a:prstGeom prst="leftArrow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 sz="2000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4" name="Стрелка влево 3"/>
          <p:cNvSpPr/>
          <p:nvPr/>
        </p:nvSpPr>
        <p:spPr>
          <a:xfrm rot="13860000">
            <a:off x="6204585" y="2033270"/>
            <a:ext cx="934720" cy="168910"/>
          </a:xfrm>
          <a:prstGeom prst="leftArrow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 sz="2000"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 panose="020F0502020204030204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 panose="020F0502020204030204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3336</Words>
  <Application>WPS Presentation</Application>
  <PresentationFormat/>
  <Paragraphs>104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SimSun</vt:lpstr>
      <vt:lpstr>Wingdings</vt:lpstr>
      <vt:lpstr>Arial</vt:lpstr>
      <vt:lpstr>Calibri</vt:lpstr>
      <vt:lpstr>Microsoft YaHei</vt:lpstr>
      <vt:lpstr>Arial Unicode MS</vt:lpstr>
      <vt:lpstr>Montserrat Black</vt:lpstr>
      <vt:lpstr>Calibri</vt:lpstr>
      <vt:lpstr>Times New Roman Bold</vt:lpstr>
      <vt:lpstr>Times New Roman</vt:lpstr>
      <vt:lpstr>Times New Roman</vt:lpstr>
      <vt:lpstr>Calibri Light</vt:lpstr>
      <vt:lpstr>Wingdings</vt:lpstr>
      <vt:lpstr>1_Тема Office</vt:lpstr>
      <vt:lpstr>PowerPoint 演示文稿</vt:lpstr>
      <vt:lpstr>Краткое описание опыта</vt:lpstr>
      <vt:lpstr>Теоретическое описание приема</vt:lpstr>
      <vt:lpstr>Теоретическое описание приема</vt:lpstr>
      <vt:lpstr>(тема урока, класс, предмет, этап урока, на котором проведена апробация, возможные варианты применения)</vt:lpstr>
      <vt:lpstr>Практическая значимость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User</dc:creator>
  <cp:lastModifiedBy>login</cp:lastModifiedBy>
  <cp:revision>52</cp:revision>
  <dcterms:created xsi:type="dcterms:W3CDTF">2026-03-24T18:13:36Z</dcterms:created>
  <dcterms:modified xsi:type="dcterms:W3CDTF">2026-03-24T20:15:08Z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A9BABACC3D7543A0B0FCD32A43904623_12</vt:lpwstr>
  </property>
  <property fmtid="{D5CDD505-2E9C-101B-9397-08002B2CF9AE}" pid="3" name="KSOProductBuildVer">
    <vt:lpwstr>1049-12.2.0.23196</vt:lpwstr>
  </property>
</Properties>
</file>